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80" r:id="rId2"/>
  </p:sldIdLst>
  <p:sldSz cx="12192000" cy="6858000"/>
  <p:notesSz cx="6735763" cy="9866313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834" autoAdjust="0"/>
  </p:normalViewPr>
  <p:slideViewPr>
    <p:cSldViewPr snapToGrid="0">
      <p:cViewPr varScale="1">
        <p:scale>
          <a:sx n="115" d="100"/>
          <a:sy n="115" d="100"/>
        </p:scale>
        <p:origin x="43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3C03C-F128-4D77-8177-A57732A67E39}" type="datetime2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2020年9月22日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5ACC1-7210-4F0A-BEEB-8EC885077F20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‹#›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0653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DF2C87C-757E-4C70-9F14-5785D5A3EB9B}" type="datetime2">
              <a:rPr lang="zh-TW" altLang="en-US" smtClean="0"/>
              <a:pPr/>
              <a:t>2020年9月22日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93B0CF2-7F87-4E02-A248-870047730F99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群組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矩形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cxnSp>
          <p:nvCxnSpPr>
            <p:cNvPr id="7" name="直線接點​​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直線接點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kumimoji="0" lang="zh-TW" altLang="en-US" noProof="0" dirty="0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zh-TW" altLang="en-US" noProof="0" smtClean="0"/>
              <a:t>按一下以編輯母片副標題樣式</a:t>
            </a:r>
            <a:endParaRPr kumimoji="0" lang="zh-TW" altLang="en-US" noProof="0" dirty="0"/>
          </a:p>
        </p:txBody>
      </p:sp>
      <p:sp>
        <p:nvSpPr>
          <p:cNvPr id="30" name="日期預留位置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176010F5-1FDB-4412-9DA5-0DC277F3AA47}" type="datetime2">
              <a:rPr lang="zh-TW" altLang="en-US" smtClean="0"/>
              <a:pPr/>
              <a:t>2020年9月22日</a:t>
            </a:fld>
            <a:endParaRPr lang="zh-TW" altLang="en-US" dirty="0"/>
          </a:p>
        </p:txBody>
      </p:sp>
      <p:sp>
        <p:nvSpPr>
          <p:cNvPr id="19" name="頁尾預留位置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noProof="0" dirty="0" smtClean="0"/>
              <a:t>新增頁尾</a:t>
            </a:r>
            <a:endParaRPr lang="zh-TW" altLang="en-US" noProof="0" dirty="0"/>
          </a:p>
        </p:txBody>
      </p:sp>
      <p:sp>
        <p:nvSpPr>
          <p:cNvPr id="27" name="投影片編號預留位置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zh-TW" altLang="en-US" smtClean="0"/>
              <a:t>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4856E54-3F8D-429F-92B0-552EFC395570}" type="datetime2">
              <a:rPr lang="zh-TW" altLang="en-US" smtClean="0"/>
              <a:pPr/>
              <a:t>2020年9月22日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zh-TW" altLang="en-US" smtClean="0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zh-TW" altLang="en-US" smtClean="0"/>
              <a:t>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ABC2E8B-FC54-48F9-A7AF-9A7E3F43F4EC}" type="datetime2">
              <a:rPr lang="zh-TW" altLang="en-US" smtClean="0"/>
              <a:pPr/>
              <a:t>2020年9月22日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zh-TW" altLang="en-US" smtClean="0"/>
              <a:t>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032A294-16A4-4EBE-BAE1-F92EFB453A48}" type="datetime2">
              <a:rPr lang="zh-TW" altLang="en-US" smtClean="0"/>
              <a:pPr/>
              <a:t>2020年9月22日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zh-TW" altLang="en-US" smtClean="0"/>
              <a:t>編輯母片文字樣式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2F135DD-489F-40F6-9DF5-0023BF78E97D}" type="datetime2">
              <a:rPr lang="zh-TW" altLang="en-US" smtClean="0"/>
              <a:pPr/>
              <a:t>2020年9月22日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>
              <a:defRPr sz="2000"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</a:lstStyle>
          <a:p>
            <a:pPr lvl="0" rtl="0" eaLnBrk="1" latinLnBrk="0" hangingPunct="1"/>
            <a:r>
              <a:rPr lang="zh-TW" altLang="en-US" smtClean="0"/>
              <a:t>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>
              <a:defRPr sz="2000"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</a:lstStyle>
          <a:p>
            <a:pPr lvl="0" rtl="0" eaLnBrk="1" latinLnBrk="0" hangingPunct="1"/>
            <a:r>
              <a:rPr lang="zh-TW" altLang="en-US" smtClean="0"/>
              <a:t>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16C209C4-ED81-4BB2-901D-6F9161800EE0}" type="datetime2">
              <a:rPr lang="zh-TW" altLang="en-US" smtClean="0"/>
              <a:pPr/>
              <a:t>2020年9月22日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smtClean="0"/>
              <a:t>新增頁尾</a:t>
            </a:r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 smtClean="0"/>
              <a:t>編輯母片文字樣式</a:t>
            </a:r>
          </a:p>
        </p:txBody>
      </p:sp>
      <p:sp>
        <p:nvSpPr>
          <p:cNvPr id="5" name="內容預留位置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TW" altLang="en-US" smtClean="0"/>
              <a:t>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 smtClean="0"/>
              <a:t>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TW" altLang="en-US" smtClean="0"/>
              <a:t>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D00FEF3-3DB6-4A7C-AB4D-ACE4B86A9E82}" type="datetime2">
              <a:rPr lang="zh-TW" altLang="en-US" smtClean="0"/>
              <a:pPr/>
              <a:t>2020年9月22日</a:t>
            </a:fld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25927D5-6AF4-4517-AA98-65218CDB69F3}" type="datetime2">
              <a:rPr lang="zh-TW" altLang="en-US" smtClean="0"/>
              <a:pPr/>
              <a:t>2020年9月22日</a:t>
            </a:fld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A6FC618-F0E5-4989-AF68-72D3D428384C}" type="datetime2">
              <a:rPr lang="zh-TW" altLang="en-US" smtClean="0"/>
              <a:pPr/>
              <a:t>2020年9月22日</a:t>
            </a:fld>
            <a:endParaRPr lang="zh-TW" altLang="en-US" dirty="0"/>
          </a:p>
        </p:txBody>
      </p:sp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kumimoji="0"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zh-TW" altLang="en-US" smtClean="0"/>
              <a:t>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zh-TW" altLang="en-US" smtClean="0"/>
              <a:t>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9A1821B-84B2-4BCF-9103-D9BA6B63AE5A}" type="datetime2">
              <a:rPr lang="zh-TW" altLang="en-US" smtClean="0"/>
              <a:pPr/>
              <a:t>2020年9月22日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圖片預留位置 2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pPr rtl="0"/>
            <a:r>
              <a:rPr lang="zh-TW" altLang="en-US" smtClean="0"/>
              <a:t>按一下圖示以新增圖片</a:t>
            </a:r>
            <a:endParaRPr kumimoji="0"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zh-TW" altLang="en-US" smtClean="0"/>
              <a:t>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B29EDC9E-0ED5-49F5-AB3A-F546F39FF920}" type="datetime2">
              <a:rPr lang="zh-TW" altLang="en-US" smtClean="0"/>
              <a:pPr/>
              <a:t>2020年9月22日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smtClean="0"/>
              <a:t>新增頁尾</a:t>
            </a:r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zh-TW" altLang="en-US" sz="1800" dirty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1" name="手繪多邊形​​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zh-TW" altLang="en-US" sz="1800" dirty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群組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矩形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grpSp>
          <p:nvGrpSpPr>
            <p:cNvPr id="27" name="群組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手繪多邊形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zh-TW" altLang="en-US" sz="1800" noProof="0" dirty="0">
                  <a:solidFill>
                    <a:schemeClr val="tx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+mn-cs"/>
                </a:endParaRPr>
              </a:p>
            </p:txBody>
          </p:sp>
          <p:sp>
            <p:nvSpPr>
              <p:cNvPr id="29" name="手繪多邊形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zh-TW" altLang="en-US" sz="1800" noProof="0" dirty="0">
                  <a:solidFill>
                    <a:schemeClr val="tx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+mn-cs"/>
                </a:endParaRPr>
              </a:p>
            </p:txBody>
          </p:sp>
          <p:grpSp>
            <p:nvGrpSpPr>
              <p:cNvPr id="31" name="群組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手繪多邊形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zh-TW" altLang="en-US" sz="1800" noProof="0" dirty="0">
                    <a:latin typeface="細明體" panose="02020509000000000000" pitchFamily="49" charset="-120"/>
                    <a:ea typeface="細明體" panose="02020509000000000000" pitchFamily="49" charset="-120"/>
                  </a:endParaRPr>
                </a:p>
              </p:txBody>
            </p:sp>
            <p:sp>
              <p:nvSpPr>
                <p:cNvPr id="33" name="手繪多邊形​​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zh-TW" altLang="en-US" sz="1800" noProof="0" dirty="0">
                    <a:latin typeface="細明體" panose="02020509000000000000" pitchFamily="49" charset="-120"/>
                    <a:ea typeface="細明體" panose="02020509000000000000" pitchFamily="49" charset="-120"/>
                  </a:endParaRPr>
                </a:p>
              </p:txBody>
            </p:sp>
          </p:grpSp>
        </p:grpSp>
      </p:grpSp>
      <p:sp>
        <p:nvSpPr>
          <p:cNvPr id="9" name="標題預留位置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  <a:endParaRPr kumimoji="0" lang="zh-TW" altLang="en-US" noProof="0" dirty="0"/>
          </a:p>
        </p:txBody>
      </p:sp>
      <p:sp>
        <p:nvSpPr>
          <p:cNvPr id="30" name="文字預留位置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zh-TW" altLang="en-US" noProof="0" dirty="0" smtClean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 dirty="0" smtClean="0"/>
              <a:t>第二層</a:t>
            </a:r>
          </a:p>
          <a:p>
            <a:pPr lvl="2" rtl="0" eaLnBrk="1" latinLnBrk="0" hangingPunct="1"/>
            <a:r>
              <a:rPr lang="zh-TW" altLang="en-US" noProof="0" dirty="0" smtClean="0"/>
              <a:t>第三層</a:t>
            </a:r>
          </a:p>
          <a:p>
            <a:pPr lvl="3" rtl="0" eaLnBrk="1" latinLnBrk="0" hangingPunct="1"/>
            <a:r>
              <a:rPr lang="zh-TW" altLang="en-US" noProof="0" dirty="0" smtClean="0"/>
              <a:t>第四層</a:t>
            </a:r>
          </a:p>
          <a:p>
            <a:pPr lvl="4" rtl="0" eaLnBrk="1" latinLnBrk="0" hangingPunct="1"/>
            <a:r>
              <a:rPr lang="zh-TW" altLang="en-US" noProof="0" dirty="0" smtClean="0"/>
              <a:t>第五層</a:t>
            </a:r>
            <a:endParaRPr lang="zh-TW" altLang="en-US" noProof="0" dirty="0"/>
          </a:p>
        </p:txBody>
      </p:sp>
      <p:sp>
        <p:nvSpPr>
          <p:cNvPr id="10" name="日期預留位置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D0565B32-B448-4814-A34B-8E4078D6BFB9}" type="datetime2">
              <a:rPr lang="zh-TW" altLang="en-US" smtClean="0"/>
              <a:pPr/>
              <a:t>2020年9月22日</a:t>
            </a:fld>
            <a:endParaRPr lang="zh-TW" altLang="en-US" dirty="0"/>
          </a:p>
        </p:txBody>
      </p:sp>
      <p:sp>
        <p:nvSpPr>
          <p:cNvPr id="22" name="頁尾預留位置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noProof="0" dirty="0" smtClean="0"/>
              <a:t>新增頁尾</a:t>
            </a:r>
            <a:endParaRPr lang="zh-TW" altLang="en-US" noProof="0" dirty="0"/>
          </a:p>
        </p:txBody>
      </p:sp>
      <p:sp>
        <p:nvSpPr>
          <p:cNvPr id="18" name="投影片編號預留位置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nchu.edu.tw/unit-article/mid/14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319462" y="809209"/>
            <a:ext cx="671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對外服務繳納營業稅懶人包</a:t>
            </a:r>
            <a:endParaRPr lang="zh-TW" altLang="en-US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231119" y="533496"/>
            <a:ext cx="30290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不可不知</a:t>
            </a:r>
            <a:endParaRPr lang="zh-TW" alt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1670953"/>
            <a:ext cx="12192000" cy="4984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b="1" dirty="0"/>
          </a:p>
        </p:txBody>
      </p:sp>
      <p:sp>
        <p:nvSpPr>
          <p:cNvPr id="51" name="文字方塊 50"/>
          <p:cNvSpPr txBox="1"/>
          <p:nvPr/>
        </p:nvSpPr>
        <p:spPr>
          <a:xfrm>
            <a:off x="1812812" y="1768425"/>
            <a:ext cx="837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en-US" sz="1400" dirty="0" smtClean="0"/>
              <a:t>對外服務範圍：</a:t>
            </a:r>
            <a:r>
              <a:rPr lang="en-US" altLang="zh-TW" sz="1400" dirty="0" smtClean="0"/>
              <a:t>1.</a:t>
            </a:r>
            <a:r>
              <a:rPr lang="zh-TW" altLang="en-US" sz="1400" dirty="0" smtClean="0"/>
              <a:t>計畫審查、</a:t>
            </a:r>
            <a:r>
              <a:rPr lang="zh-TW" altLang="en-US" sz="1400" dirty="0"/>
              <a:t>實地</a:t>
            </a:r>
            <a:r>
              <a:rPr lang="zh-TW" altLang="en-US" sz="1400" dirty="0" smtClean="0"/>
              <a:t>勘察案。</a:t>
            </a:r>
            <a:r>
              <a:rPr lang="en-US" altLang="zh-TW" sz="1400" dirty="0" smtClean="0"/>
              <a:t>2.</a:t>
            </a:r>
            <a:r>
              <a:rPr lang="zh-TW" altLang="en-US" sz="1400" dirty="0" smtClean="0"/>
              <a:t>檢驗測試、鑑定</a:t>
            </a:r>
            <a:r>
              <a:rPr lang="zh-TW" altLang="en-US" sz="1400" dirty="0"/>
              <a:t>分析、</a:t>
            </a:r>
            <a:r>
              <a:rPr lang="zh-TW" altLang="en-US" sz="1400" dirty="0" smtClean="0"/>
              <a:t>技術諮詢 </a:t>
            </a:r>
            <a:r>
              <a:rPr lang="en-US" altLang="zh-TW" sz="1400" dirty="0" smtClean="0">
                <a:latin typeface="+mn-ea"/>
              </a:rPr>
              <a:t>3.</a:t>
            </a:r>
            <a:r>
              <a:rPr lang="zh-TW" altLang="en-US" sz="1400" dirty="0" smtClean="0">
                <a:latin typeface="+mn-ea"/>
              </a:rPr>
              <a:t>產</a:t>
            </a:r>
            <a:r>
              <a:rPr lang="zh-TW" altLang="en-US" sz="1400" dirty="0">
                <a:latin typeface="+mn-ea"/>
              </a:rPr>
              <a:t>學技術</a:t>
            </a:r>
            <a:r>
              <a:rPr lang="zh-TW" altLang="en-US" sz="1400" dirty="0" smtClean="0">
                <a:latin typeface="+mn-ea"/>
              </a:rPr>
              <a:t>聯盟相關業務</a:t>
            </a:r>
            <a:endParaRPr lang="zh-TW" altLang="zh-TW" sz="1400" dirty="0"/>
          </a:p>
        </p:txBody>
      </p:sp>
      <p:grpSp>
        <p:nvGrpSpPr>
          <p:cNvPr id="10" name="群組 9"/>
          <p:cNvGrpSpPr/>
          <p:nvPr/>
        </p:nvGrpSpPr>
        <p:grpSpPr>
          <a:xfrm>
            <a:off x="889255" y="2907565"/>
            <a:ext cx="10225705" cy="3182337"/>
            <a:chOff x="2526114" y="3580747"/>
            <a:chExt cx="9607462" cy="3182337"/>
          </a:xfrm>
        </p:grpSpPr>
        <p:grpSp>
          <p:nvGrpSpPr>
            <p:cNvPr id="49" name="群組 48"/>
            <p:cNvGrpSpPr/>
            <p:nvPr/>
          </p:nvGrpSpPr>
          <p:grpSpPr>
            <a:xfrm>
              <a:off x="2526114" y="3580747"/>
              <a:ext cx="7278783" cy="3182337"/>
              <a:chOff x="4009938" y="3289202"/>
              <a:chExt cx="5503405" cy="3021385"/>
            </a:xfrm>
          </p:grpSpPr>
          <p:grpSp>
            <p:nvGrpSpPr>
              <p:cNvPr id="14" name="组合 26"/>
              <p:cNvGrpSpPr/>
              <p:nvPr/>
            </p:nvGrpSpPr>
            <p:grpSpPr>
              <a:xfrm>
                <a:off x="4009938" y="3333358"/>
                <a:ext cx="1787014" cy="2977229"/>
                <a:chOff x="613958" y="1498346"/>
                <a:chExt cx="2486025" cy="4248150"/>
              </a:xfrm>
            </p:grpSpPr>
            <p:sp>
              <p:nvSpPr>
                <p:cNvPr id="15" name="圆角矩形 27"/>
                <p:cNvSpPr/>
                <p:nvPr/>
              </p:nvSpPr>
              <p:spPr>
                <a:xfrm>
                  <a:off x="613958" y="1498346"/>
                  <a:ext cx="2486025" cy="4248150"/>
                </a:xfrm>
                <a:prstGeom prst="roundRect">
                  <a:avLst>
                    <a:gd name="adj" fmla="val 13517"/>
                  </a:avLst>
                </a:prstGeom>
                <a:gradFill>
                  <a:gsLst>
                    <a:gs pos="100000">
                      <a:schemeClr val="bg1"/>
                    </a:gs>
                    <a:gs pos="0">
                      <a:schemeClr val="bg1">
                        <a:lumMod val="95000"/>
                      </a:schemeClr>
                    </a:gs>
                  </a:gsLst>
                  <a:lin ang="2700000" scaled="1"/>
                </a:gradFill>
                <a:ln w="19050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85000"/>
                        </a:schemeClr>
                      </a:gs>
                    </a:gsLst>
                    <a:lin ang="2700000" scaled="1"/>
                    <a:tileRect/>
                  </a:gradFill>
                </a:ln>
                <a:effectLst>
                  <a:outerShdw blurRad="254000" dist="101600" dir="2700000" algn="tl" rotWithShape="0">
                    <a:prstClr val="black">
                      <a:alpha val="30000"/>
                    </a:prstClr>
                  </a:outerShdw>
                  <a:softEdge rad="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>
                    <a:solidFill>
                      <a:prstClr val="black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6" name="矩形 15"/>
                <p:cNvSpPr/>
                <p:nvPr/>
              </p:nvSpPr>
              <p:spPr>
                <a:xfrm>
                  <a:off x="634199" y="2099642"/>
                  <a:ext cx="2369908" cy="3181350"/>
                </a:xfrm>
                <a:prstGeom prst="rect">
                  <a:avLst/>
                </a:prstGeom>
                <a:gradFill>
                  <a:gsLst>
                    <a:gs pos="3000">
                      <a:srgbClr val="526778"/>
                    </a:gs>
                    <a:gs pos="95000">
                      <a:srgbClr val="4F6272"/>
                    </a:gs>
                    <a:gs pos="48600">
                      <a:srgbClr val="586E80"/>
                    </a:gs>
                    <a:gs pos="0">
                      <a:srgbClr val="435461"/>
                    </a:gs>
                    <a:gs pos="100000">
                      <a:srgbClr val="425360"/>
                    </a:gs>
                  </a:gsLst>
                  <a:lin ang="5400000" scaled="0"/>
                </a:gradFill>
                <a:ln w="222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7" name="组合 29"/>
              <p:cNvGrpSpPr/>
              <p:nvPr/>
            </p:nvGrpSpPr>
            <p:grpSpPr>
              <a:xfrm>
                <a:off x="5823820" y="3289202"/>
                <a:ext cx="1824971" cy="2977229"/>
                <a:chOff x="626410" y="1505158"/>
                <a:chExt cx="2538831" cy="4248150"/>
              </a:xfrm>
            </p:grpSpPr>
            <p:sp>
              <p:nvSpPr>
                <p:cNvPr id="18" name="圆角矩形 30"/>
                <p:cNvSpPr/>
                <p:nvPr/>
              </p:nvSpPr>
              <p:spPr>
                <a:xfrm>
                  <a:off x="626410" y="1505158"/>
                  <a:ext cx="2486025" cy="4248150"/>
                </a:xfrm>
                <a:prstGeom prst="roundRect">
                  <a:avLst>
                    <a:gd name="adj" fmla="val 13517"/>
                  </a:avLst>
                </a:prstGeom>
                <a:gradFill>
                  <a:gsLst>
                    <a:gs pos="100000">
                      <a:schemeClr val="bg1"/>
                    </a:gs>
                    <a:gs pos="0">
                      <a:schemeClr val="bg1">
                        <a:lumMod val="95000"/>
                      </a:schemeClr>
                    </a:gs>
                  </a:gsLst>
                  <a:lin ang="2700000" scaled="1"/>
                </a:gradFill>
                <a:ln w="19050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85000"/>
                        </a:schemeClr>
                      </a:gs>
                    </a:gsLst>
                    <a:lin ang="2700000" scaled="1"/>
                    <a:tileRect/>
                  </a:gradFill>
                </a:ln>
                <a:effectLst>
                  <a:outerShdw blurRad="254000" dist="101600" dir="2700000" algn="tl" rotWithShape="0">
                    <a:prstClr val="black">
                      <a:alpha val="30000"/>
                    </a:prstClr>
                  </a:outerShdw>
                  <a:softEdge rad="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>
                    <a:solidFill>
                      <a:prstClr val="black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9" name="矩形 18"/>
                <p:cNvSpPr/>
                <p:nvPr/>
              </p:nvSpPr>
              <p:spPr>
                <a:xfrm>
                  <a:off x="732104" y="2200926"/>
                  <a:ext cx="2433137" cy="3181350"/>
                </a:xfrm>
                <a:prstGeom prst="rect">
                  <a:avLst/>
                </a:prstGeom>
                <a:gradFill>
                  <a:gsLst>
                    <a:gs pos="7000">
                      <a:srgbClr val="EFA840"/>
                    </a:gs>
                    <a:gs pos="95000">
                      <a:srgbClr val="EFA840"/>
                    </a:gs>
                    <a:gs pos="48600">
                      <a:srgbClr val="F8CE5E"/>
                    </a:gs>
                    <a:gs pos="0">
                      <a:srgbClr val="DE9636"/>
                    </a:gs>
                    <a:gs pos="100000">
                      <a:srgbClr val="DE9636"/>
                    </a:gs>
                  </a:gsLst>
                  <a:lin ang="5400000" scaled="0"/>
                </a:gradFill>
                <a:ln w="222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0" name="组合 32"/>
              <p:cNvGrpSpPr/>
              <p:nvPr/>
            </p:nvGrpSpPr>
            <p:grpSpPr>
              <a:xfrm>
                <a:off x="7713618" y="3289203"/>
                <a:ext cx="1799725" cy="2977229"/>
                <a:chOff x="745138" y="1505160"/>
                <a:chExt cx="2503708" cy="4248150"/>
              </a:xfrm>
            </p:grpSpPr>
            <p:sp>
              <p:nvSpPr>
                <p:cNvPr id="21" name="圆角矩形 33"/>
                <p:cNvSpPr/>
                <p:nvPr/>
              </p:nvSpPr>
              <p:spPr>
                <a:xfrm>
                  <a:off x="745138" y="1505160"/>
                  <a:ext cx="2486025" cy="4248150"/>
                </a:xfrm>
                <a:prstGeom prst="roundRect">
                  <a:avLst>
                    <a:gd name="adj" fmla="val 13517"/>
                  </a:avLst>
                </a:prstGeom>
                <a:gradFill>
                  <a:gsLst>
                    <a:gs pos="100000">
                      <a:schemeClr val="bg1"/>
                    </a:gs>
                    <a:gs pos="0">
                      <a:schemeClr val="bg1">
                        <a:lumMod val="95000"/>
                      </a:schemeClr>
                    </a:gs>
                  </a:gsLst>
                  <a:lin ang="2700000" scaled="1"/>
                </a:gradFill>
                <a:ln w="19050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85000"/>
                        </a:schemeClr>
                      </a:gs>
                    </a:gsLst>
                    <a:lin ang="2700000" scaled="1"/>
                    <a:tileRect/>
                  </a:gradFill>
                </a:ln>
                <a:effectLst>
                  <a:outerShdw blurRad="254000" dist="101600" dir="2700000" algn="tl" rotWithShape="0">
                    <a:prstClr val="black">
                      <a:alpha val="30000"/>
                    </a:prstClr>
                  </a:outerShdw>
                  <a:softEdge rad="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>
                    <a:solidFill>
                      <a:prstClr val="black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2" name="矩形 21"/>
                <p:cNvSpPr/>
                <p:nvPr/>
              </p:nvSpPr>
              <p:spPr>
                <a:xfrm>
                  <a:off x="762821" y="2157762"/>
                  <a:ext cx="2486025" cy="3181350"/>
                </a:xfrm>
                <a:prstGeom prst="rect">
                  <a:avLst/>
                </a:prstGeom>
                <a:gradFill>
                  <a:gsLst>
                    <a:gs pos="3000">
                      <a:srgbClr val="25A6A7"/>
                    </a:gs>
                    <a:gs pos="95000">
                      <a:srgbClr val="25A6A7"/>
                    </a:gs>
                    <a:gs pos="48600">
                      <a:srgbClr val="2AB7B8"/>
                    </a:gs>
                    <a:gs pos="0">
                      <a:srgbClr val="23A1A2"/>
                    </a:gs>
                    <a:gs pos="100000">
                      <a:srgbClr val="23A1A2"/>
                    </a:gs>
                  </a:gsLst>
                  <a:lin ang="5400000" scaled="0"/>
                </a:gradFill>
                <a:ln w="222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24" name="矩形 23"/>
              <p:cNvSpPr/>
              <p:nvPr/>
            </p:nvSpPr>
            <p:spPr>
              <a:xfrm>
                <a:off x="4275009" y="3378723"/>
                <a:ext cx="1399839" cy="3798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TW" altLang="en-US" sz="2000" b="1" dirty="0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Agency FB" panose="020B0503020202020204" pitchFamily="34" charset="0"/>
                    <a:ea typeface="微软雅黑" panose="020B0503020204020204" pitchFamily="34" charset="-122"/>
                  </a:rPr>
                  <a:t>服務價格加</a:t>
                </a:r>
                <a:r>
                  <a:rPr lang="en-US" altLang="zh-TW" sz="2000" b="1" dirty="0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Agency FB" panose="020B0503020202020204" pitchFamily="34" charset="0"/>
                    <a:ea typeface="微软雅黑" panose="020B0503020204020204" pitchFamily="34" charset="-122"/>
                  </a:rPr>
                  <a:t>5%</a:t>
                </a:r>
                <a:endParaRPr lang="zh-CN" altLang="en-US" sz="2000" b="1" dirty="0">
                  <a:solidFill>
                    <a:prstClr val="black">
                      <a:lumMod val="65000"/>
                      <a:lumOff val="35000"/>
                    </a:prstClr>
                  </a:solidFill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6100336" y="3387617"/>
                <a:ext cx="1347912" cy="3798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TW" altLang="en-US" sz="2000" b="1" dirty="0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Agency FB" panose="020B0503020202020204" pitchFamily="34" charset="0"/>
                    <a:ea typeface="微软雅黑" panose="020B0503020204020204" pitchFamily="34" charset="-122"/>
                  </a:rPr>
                  <a:t>符合要件免稅</a:t>
                </a:r>
                <a:endParaRPr lang="zh-CN" altLang="en-US" sz="2000" b="1" dirty="0">
                  <a:solidFill>
                    <a:prstClr val="black">
                      <a:lumMod val="65000"/>
                      <a:lumOff val="35000"/>
                    </a:prstClr>
                  </a:solidFill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8170845" y="3396943"/>
                <a:ext cx="1277843" cy="3798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TW" altLang="en-US" sz="20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Agency FB" panose="020B0503020202020204" pitchFamily="34" charset="0"/>
                    <a:ea typeface="微软雅黑" panose="020B0503020204020204" pitchFamily="34" charset="-122"/>
                  </a:rPr>
                  <a:t>支出憑證</a:t>
                </a:r>
                <a:endParaRPr lang="zh-CN" altLang="en-US" sz="20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gency FB" panose="020B0503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4042988" y="3794021"/>
                <a:ext cx="1693310" cy="11103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TW" altLang="en-US" sz="1400" b="1" dirty="0" smtClean="0">
                    <a:solidFill>
                      <a:prstClr val="white"/>
                    </a:solidFill>
                    <a:latin typeface="Agency FB" panose="020B0503020202020204" pitchFamily="34" charset="0"/>
                  </a:rPr>
                  <a:t>沒有增加成本</a:t>
                </a:r>
                <a:endParaRPr lang="en-US" altLang="zh-TW" sz="1400" b="1" dirty="0" smtClean="0">
                  <a:solidFill>
                    <a:prstClr val="white"/>
                  </a:solidFill>
                  <a:latin typeface="Agency FB" panose="020B0503020202020204" pitchFamily="34" charset="0"/>
                </a:endParaRPr>
              </a:p>
              <a:p>
                <a:endParaRPr lang="en-US" altLang="zh-TW" sz="1400" b="1" dirty="0" smtClean="0">
                  <a:solidFill>
                    <a:prstClr val="white"/>
                  </a:solidFill>
                  <a:latin typeface="Agency FB" panose="020B0503020202020204" pitchFamily="34" charset="0"/>
                </a:endParaRPr>
              </a:p>
              <a:p>
                <a:r>
                  <a:rPr lang="zh-TW" altLang="en-US" sz="1400" b="1" dirty="0" smtClean="0">
                    <a:solidFill>
                      <a:prstClr val="white"/>
                    </a:solidFill>
                    <a:latin typeface="Agency FB" panose="020B0503020202020204" pitchFamily="34" charset="0"/>
                  </a:rPr>
                  <a:t>營業稅</a:t>
                </a:r>
                <a:r>
                  <a:rPr lang="zh-TW" altLang="en-US" sz="1400" b="1" dirty="0">
                    <a:solidFill>
                      <a:prstClr val="white"/>
                    </a:solidFill>
                    <a:latin typeface="Agency FB" panose="020B0503020202020204" pitchFamily="34" charset="0"/>
                  </a:rPr>
                  <a:t>，屬消費稅由買方</a:t>
                </a:r>
                <a:r>
                  <a:rPr lang="zh-TW" altLang="en-US" sz="1400" b="1" dirty="0" smtClean="0">
                    <a:solidFill>
                      <a:prstClr val="white"/>
                    </a:solidFill>
                    <a:latin typeface="Agency FB" panose="020B0503020202020204" pitchFamily="34" charset="0"/>
                  </a:rPr>
                  <a:t>負擔</a:t>
                </a:r>
                <a:endParaRPr lang="en-US" altLang="zh-TW" sz="1400" b="1" dirty="0" smtClean="0">
                  <a:solidFill>
                    <a:prstClr val="white"/>
                  </a:solidFill>
                  <a:latin typeface="Agency FB" panose="020B0503020202020204" pitchFamily="34" charset="0"/>
                </a:endParaRPr>
              </a:p>
              <a:p>
                <a:r>
                  <a:rPr lang="zh-TW" altLang="zh-TW" sz="1400" b="1" dirty="0">
                    <a:solidFill>
                      <a:prstClr val="white"/>
                    </a:solidFill>
                    <a:latin typeface="Agency FB" panose="020B0503020202020204" pitchFamily="34" charset="0"/>
                  </a:rPr>
                  <a:t>定價，應</a:t>
                </a:r>
                <a:r>
                  <a:rPr lang="zh-TW" altLang="zh-TW" sz="1400" b="1" dirty="0" smtClean="0">
                    <a:solidFill>
                      <a:prstClr val="white"/>
                    </a:solidFill>
                    <a:latin typeface="Agency FB" panose="020B0503020202020204" pitchFamily="34" charset="0"/>
                  </a:rPr>
                  <a:t>內含</a:t>
                </a:r>
                <a:r>
                  <a:rPr lang="en-US" altLang="zh-TW" sz="1400" b="1" dirty="0" smtClean="0">
                    <a:solidFill>
                      <a:prstClr val="white"/>
                    </a:solidFill>
                    <a:latin typeface="Agency FB" panose="020B0503020202020204" pitchFamily="34" charset="0"/>
                  </a:rPr>
                  <a:t>5%</a:t>
                </a:r>
                <a:r>
                  <a:rPr lang="zh-TW" altLang="zh-TW" sz="1400" b="1" dirty="0" smtClean="0">
                    <a:solidFill>
                      <a:prstClr val="white"/>
                    </a:solidFill>
                    <a:latin typeface="Agency FB" panose="020B0503020202020204" pitchFamily="34" charset="0"/>
                  </a:rPr>
                  <a:t>營業稅</a:t>
                </a:r>
                <a:endParaRPr lang="en-US" altLang="zh-TW" sz="1400" b="1" dirty="0">
                  <a:solidFill>
                    <a:prstClr val="white"/>
                  </a:solidFill>
                  <a:latin typeface="Agency FB" panose="020B0503020202020204" pitchFamily="34" charset="0"/>
                </a:endParaRPr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5903461" y="3623136"/>
                <a:ext cx="1692171" cy="23376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altLang="zh-TW" sz="1400" b="1" dirty="0" smtClean="0">
                  <a:solidFill>
                    <a:prstClr val="white"/>
                  </a:solidFill>
                  <a:latin typeface="Agency FB" panose="020B0503020202020204" pitchFamily="34" charset="0"/>
                </a:endParaRPr>
              </a:p>
              <a:p>
                <a:r>
                  <a:rPr lang="zh-TW" altLang="en-US" sz="1400" b="1" dirty="0" smtClean="0">
                    <a:solidFill>
                      <a:prstClr val="white"/>
                    </a:solidFill>
                    <a:latin typeface="Agency FB" panose="020B0503020202020204" pitchFamily="34" charset="0"/>
                  </a:rPr>
                  <a:t>有免稅的喔</a:t>
                </a:r>
                <a:endParaRPr lang="en-US" altLang="zh-TW" sz="1400" b="1" dirty="0" smtClean="0">
                  <a:solidFill>
                    <a:prstClr val="white"/>
                  </a:solidFill>
                  <a:latin typeface="Agency FB" panose="020B0503020202020204" pitchFamily="34" charset="0"/>
                </a:endParaRPr>
              </a:p>
              <a:p>
                <a:endParaRPr lang="en-US" altLang="zh-TW" sz="1400" b="1" dirty="0" smtClean="0">
                  <a:solidFill>
                    <a:prstClr val="white"/>
                  </a:solidFill>
                  <a:latin typeface="Agency FB" panose="020B0503020202020204" pitchFamily="34" charset="0"/>
                </a:endParaRPr>
              </a:p>
              <a:p>
                <a:r>
                  <a:rPr lang="zh-TW" altLang="en-US" sz="1400" b="1" dirty="0" smtClean="0">
                    <a:solidFill>
                      <a:prstClr val="white"/>
                    </a:solidFill>
                    <a:latin typeface="Agency FB" panose="020B0503020202020204" pitchFamily="34" charset="0"/>
                  </a:rPr>
                  <a:t>確認服務對象購買該服務之目的是否與執行本校</a:t>
                </a:r>
                <a:r>
                  <a:rPr lang="zh-TW" altLang="en-US" sz="1400" b="1" dirty="0" smtClean="0">
                    <a:solidFill>
                      <a:srgbClr val="FF0000"/>
                    </a:solidFill>
                    <a:latin typeface="Agency FB" panose="020B0503020202020204" pitchFamily="34" charset="0"/>
                  </a:rPr>
                  <a:t>研究</a:t>
                </a:r>
                <a:r>
                  <a:rPr lang="zh-TW" altLang="en-US" sz="1400" b="1" dirty="0" smtClean="0">
                    <a:solidFill>
                      <a:prstClr val="white"/>
                    </a:solidFill>
                    <a:latin typeface="Agency FB" panose="020B0503020202020204" pitchFamily="34" charset="0"/>
                  </a:rPr>
                  <a:t>計畫之</a:t>
                </a:r>
                <a:r>
                  <a:rPr lang="zh-TW" altLang="en-US" sz="1400" b="1" dirty="0" smtClean="0">
                    <a:solidFill>
                      <a:srgbClr val="FF0000"/>
                    </a:solidFill>
                    <a:latin typeface="Agency FB" panose="020B0503020202020204" pitchFamily="34" charset="0"/>
                  </a:rPr>
                  <a:t>研發</a:t>
                </a:r>
                <a:r>
                  <a:rPr lang="zh-TW" altLang="en-US" sz="1400" b="1" dirty="0" smtClean="0">
                    <a:solidFill>
                      <a:prstClr val="white"/>
                    </a:solidFill>
                    <a:latin typeface="Agency FB" panose="020B0503020202020204" pitchFamily="34" charset="0"/>
                  </a:rPr>
                  <a:t>或其應用事項有關</a:t>
                </a:r>
                <a:endParaRPr lang="en-US" altLang="zh-TW" sz="1400" b="1" dirty="0" smtClean="0">
                  <a:solidFill>
                    <a:prstClr val="white"/>
                  </a:solidFill>
                  <a:latin typeface="Agency FB" panose="020B0503020202020204" pitchFamily="34" charset="0"/>
                </a:endParaRPr>
              </a:p>
              <a:p>
                <a:r>
                  <a:rPr lang="zh-TW" altLang="en-US" sz="1400" b="1" dirty="0" smtClean="0">
                    <a:solidFill>
                      <a:prstClr val="white"/>
                    </a:solidFill>
                    <a:latin typeface="Agency FB" panose="020B0503020202020204" pitchFamily="34" charset="0"/>
                  </a:rPr>
                  <a:t>是─免稅，提供未稅價</a:t>
                </a:r>
                <a:endParaRPr lang="en-US" altLang="zh-TW" sz="1400" b="1" dirty="0" smtClean="0">
                  <a:solidFill>
                    <a:prstClr val="white"/>
                  </a:solidFill>
                  <a:latin typeface="Agency FB" panose="020B0503020202020204" pitchFamily="34" charset="0"/>
                </a:endParaRPr>
              </a:p>
              <a:p>
                <a:r>
                  <a:rPr lang="zh-TW" altLang="en-US" sz="1400" b="1" dirty="0" smtClean="0">
                    <a:solidFill>
                      <a:prstClr val="white"/>
                    </a:solidFill>
                    <a:latin typeface="Agency FB" panose="020B0503020202020204" pitchFamily="34" charset="0"/>
                  </a:rPr>
                  <a:t>否─應稅，提供含稅價</a:t>
                </a:r>
                <a:endParaRPr lang="en-US" altLang="zh-TW" sz="1400" b="1" dirty="0" smtClean="0">
                  <a:solidFill>
                    <a:prstClr val="white"/>
                  </a:solidFill>
                  <a:latin typeface="Agency FB" panose="020B0503020202020204" pitchFamily="34" charset="0"/>
                </a:endParaRPr>
              </a:p>
              <a:p>
                <a:r>
                  <a:rPr lang="zh-TW" altLang="en-US" sz="1400" b="1" dirty="0" smtClean="0">
                    <a:solidFill>
                      <a:prstClr val="white"/>
                    </a:solidFill>
                    <a:latin typeface="Agency FB" panose="020B0503020202020204" pitchFamily="34" charset="0"/>
                  </a:rPr>
                  <a:t>填寫對外服務處理表開立發票或收據</a:t>
                </a:r>
                <a:endParaRPr lang="en-US" altLang="zh-TW" sz="1400" b="1" dirty="0">
                  <a:solidFill>
                    <a:prstClr val="white"/>
                  </a:solidFill>
                  <a:latin typeface="Agency FB" panose="020B0503020202020204" pitchFamily="34" charset="0"/>
                </a:endParaRPr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7808461" y="3811547"/>
                <a:ext cx="1692171" cy="17240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TW" altLang="en-US" sz="1400" b="1" dirty="0" smtClean="0">
                    <a:solidFill>
                      <a:prstClr val="white"/>
                    </a:solidFill>
                    <a:latin typeface="Agency FB" panose="020B0503020202020204" pitchFamily="34" charset="0"/>
                  </a:rPr>
                  <a:t>簡單的</a:t>
                </a:r>
                <a:endParaRPr lang="en-US" altLang="zh-TW" sz="1400" b="1" dirty="0" smtClean="0">
                  <a:solidFill>
                    <a:prstClr val="white"/>
                  </a:solidFill>
                  <a:latin typeface="Agency FB" panose="020B0503020202020204" pitchFamily="34" charset="0"/>
                </a:endParaRPr>
              </a:p>
              <a:p>
                <a:pPr algn="ctr"/>
                <a:r>
                  <a:rPr lang="zh-TW" altLang="en-US" sz="1400" b="1" dirty="0" smtClean="0">
                    <a:solidFill>
                      <a:prstClr val="white"/>
                    </a:solidFill>
                    <a:latin typeface="Agency FB" panose="020B0503020202020204" pitchFamily="34" charset="0"/>
                  </a:rPr>
                  <a:t>統一編號</a:t>
                </a:r>
                <a:r>
                  <a:rPr lang="en-US" altLang="zh-TW" sz="1400" b="1" dirty="0">
                    <a:solidFill>
                      <a:prstClr val="white"/>
                    </a:solidFill>
                    <a:latin typeface="Agency FB" panose="020B0503020202020204" pitchFamily="34" charset="0"/>
                  </a:rPr>
                  <a:t>87171374</a:t>
                </a:r>
                <a:endParaRPr lang="en-US" altLang="zh-TW" sz="1400" b="1" dirty="0" smtClean="0">
                  <a:solidFill>
                    <a:prstClr val="white"/>
                  </a:solidFill>
                  <a:latin typeface="Agency FB" panose="020B0503020202020204" pitchFamily="34" charset="0"/>
                </a:endParaRPr>
              </a:p>
              <a:p>
                <a:endParaRPr lang="en-US" altLang="zh-TW" sz="1400" b="1" dirty="0" smtClean="0">
                  <a:solidFill>
                    <a:prstClr val="white"/>
                  </a:solidFill>
                  <a:latin typeface="Agency FB" panose="020B0503020202020204" pitchFamily="34" charset="0"/>
                </a:endParaRPr>
              </a:p>
              <a:p>
                <a:r>
                  <a:rPr lang="en-US" altLang="zh-TW" sz="1400" b="1" dirty="0" smtClean="0">
                    <a:solidFill>
                      <a:prstClr val="white"/>
                    </a:solidFill>
                    <a:latin typeface="Agency FB" panose="020B0503020202020204" pitchFamily="34" charset="0"/>
                  </a:rPr>
                  <a:t>1</a:t>
                </a:r>
                <a:r>
                  <a:rPr lang="en-US" altLang="zh-TW" sz="1400" b="1" dirty="0" smtClean="0">
                    <a:solidFill>
                      <a:prstClr val="white"/>
                    </a:solidFill>
                    <a:latin typeface="Agency FB" panose="020B0503020202020204" pitchFamily="34" charset="0"/>
                  </a:rPr>
                  <a:t>.</a:t>
                </a:r>
                <a:r>
                  <a:rPr lang="zh-TW" altLang="en-US" sz="1400" b="1" dirty="0" smtClean="0">
                    <a:solidFill>
                      <a:prstClr val="white"/>
                    </a:solidFill>
                    <a:latin typeface="Agency FB" panose="020B0503020202020204" pitchFamily="34" charset="0"/>
                  </a:rPr>
                  <a:t>開立三聯式發票</a:t>
                </a:r>
                <a:endParaRPr lang="en-US" altLang="zh-TW" sz="1400" b="1" dirty="0" smtClean="0">
                  <a:solidFill>
                    <a:prstClr val="white"/>
                  </a:solidFill>
                  <a:latin typeface="Agency FB" panose="020B0503020202020204" pitchFamily="34" charset="0"/>
                </a:endParaRPr>
              </a:p>
              <a:p>
                <a:r>
                  <a:rPr lang="en-US" altLang="zh-TW" sz="1400" b="1" dirty="0" smtClean="0">
                    <a:solidFill>
                      <a:prstClr val="white"/>
                    </a:solidFill>
                    <a:latin typeface="Agency FB" panose="020B0503020202020204" pitchFamily="34" charset="0"/>
                  </a:rPr>
                  <a:t>2.</a:t>
                </a:r>
                <a:r>
                  <a:rPr lang="zh-TW" altLang="en-US" sz="1400" b="1" dirty="0" smtClean="0">
                    <a:solidFill>
                      <a:prstClr val="white"/>
                    </a:solidFill>
                    <a:latin typeface="Agency FB" panose="020B0503020202020204" pitchFamily="34" charset="0"/>
                  </a:rPr>
                  <a:t>發票抬頭「國立中興大學對外服務管理委員會</a:t>
                </a:r>
                <a:r>
                  <a:rPr lang="en-US" altLang="zh-TW" sz="1400" b="1" dirty="0" smtClean="0">
                    <a:solidFill>
                      <a:prstClr val="white"/>
                    </a:solidFill>
                    <a:latin typeface="Agency FB" panose="020B0503020202020204" pitchFamily="34" charset="0"/>
                  </a:rPr>
                  <a:t> </a:t>
                </a:r>
                <a:r>
                  <a:rPr lang="zh-TW" altLang="en-US" sz="1400" b="1" dirty="0" smtClean="0">
                    <a:solidFill>
                      <a:prstClr val="white"/>
                    </a:solidFill>
                    <a:latin typeface="Agency FB" panose="020B0503020202020204" pitchFamily="34" charset="0"/>
                  </a:rPr>
                  <a:t>」</a:t>
                </a:r>
                <a:endParaRPr lang="en-US" altLang="zh-TW" sz="1400" b="1" dirty="0" smtClean="0">
                  <a:solidFill>
                    <a:prstClr val="white"/>
                  </a:solidFill>
                  <a:latin typeface="Agency FB" panose="020B0503020202020204" pitchFamily="34" charset="0"/>
                </a:endParaRPr>
              </a:p>
              <a:p>
                <a:r>
                  <a:rPr lang="en-US" altLang="zh-TW" sz="1400" b="1" dirty="0" smtClean="0">
                    <a:solidFill>
                      <a:prstClr val="white"/>
                    </a:solidFill>
                    <a:latin typeface="Agency FB" panose="020B0503020202020204" pitchFamily="34" charset="0"/>
                  </a:rPr>
                  <a:t>3</a:t>
                </a:r>
                <a:r>
                  <a:rPr lang="en-US" altLang="zh-TW" sz="1400" b="1" dirty="0" smtClean="0">
                    <a:solidFill>
                      <a:prstClr val="white"/>
                    </a:solidFill>
                    <a:latin typeface="Agency FB" panose="020B0503020202020204" pitchFamily="34" charset="0"/>
                  </a:rPr>
                  <a:t>.</a:t>
                </a:r>
                <a:r>
                  <a:rPr lang="zh-TW" altLang="en-US" sz="1400" b="1" dirty="0" smtClean="0">
                    <a:solidFill>
                      <a:prstClr val="white"/>
                    </a:solidFill>
                    <a:latin typeface="Agency FB" panose="020B0503020202020204" pitchFamily="34" charset="0"/>
                  </a:rPr>
                  <a:t>扣</a:t>
                </a:r>
                <a:r>
                  <a:rPr lang="zh-TW" altLang="en-US" sz="1400" b="1" dirty="0" smtClean="0">
                    <a:solidFill>
                      <a:prstClr val="white"/>
                    </a:solidFill>
                    <a:latin typeface="Agency FB" panose="020B0503020202020204" pitchFamily="34" charset="0"/>
                  </a:rPr>
                  <a:t>抵聯釘左上角，憑證先送計畫業務組</a:t>
                </a:r>
                <a:endParaRPr lang="en-US" altLang="zh-TW" sz="1400" b="1" dirty="0">
                  <a:solidFill>
                    <a:prstClr val="white"/>
                  </a:solidFill>
                  <a:latin typeface="Agency FB" panose="020B0503020202020204" pitchFamily="34" charset="0"/>
                </a:endParaRPr>
              </a:p>
            </p:txBody>
          </p:sp>
        </p:grpSp>
        <p:pic>
          <p:nvPicPr>
            <p:cNvPr id="3" name="圖片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90148" y="5369687"/>
              <a:ext cx="2163522" cy="994194"/>
            </a:xfrm>
            <a:prstGeom prst="rect">
              <a:avLst/>
            </a:prstGeom>
          </p:spPr>
        </p:pic>
        <p:sp>
          <p:nvSpPr>
            <p:cNvPr id="31" name="圆角矩形 33"/>
            <p:cNvSpPr/>
            <p:nvPr/>
          </p:nvSpPr>
          <p:spPr>
            <a:xfrm>
              <a:off x="9895519" y="3580748"/>
              <a:ext cx="2182129" cy="3135829"/>
            </a:xfrm>
            <a:prstGeom prst="roundRect">
              <a:avLst>
                <a:gd name="adj" fmla="val 13517"/>
              </a:avLst>
            </a:prstGeom>
            <a:gradFill>
              <a:gsLst>
                <a:gs pos="100000">
                  <a:schemeClr val="bg1"/>
                </a:gs>
                <a:gs pos="0">
                  <a:schemeClr val="bg1">
                    <a:lumMod val="95000"/>
                  </a:schemeClr>
                </a:gs>
              </a:gsLst>
              <a:lin ang="2700000" scaled="1"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54000" dist="101600" dir="2700000" algn="tl" rotWithShape="0">
                <a:prstClr val="black">
                  <a:alpha val="30000"/>
                </a:prstClr>
              </a:outerShdw>
              <a:softEdge rad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9895518" y="4071110"/>
              <a:ext cx="2123930" cy="2348356"/>
            </a:xfrm>
            <a:prstGeom prst="rect">
              <a:avLst/>
            </a:prstGeom>
            <a:solidFill>
              <a:srgbClr val="00B050"/>
            </a:solidFill>
            <a:ln w="222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10432887" y="3694227"/>
              <a:ext cx="106361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20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gency FB" panose="020B0503020202020204" pitchFamily="34" charset="0"/>
                  <a:ea typeface="微软雅黑" panose="020B0503020204020204" pitchFamily="34" charset="-122"/>
                </a:rPr>
                <a:t>管理費</a:t>
              </a:r>
              <a:endPara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Agency FB" panose="020B0503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9895517" y="4129164"/>
              <a:ext cx="2238059" cy="16004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1400" b="1" dirty="0" smtClean="0">
                  <a:solidFill>
                    <a:prstClr val="white"/>
                  </a:solidFill>
                  <a:latin typeface="Agency FB" panose="020B0503020202020204" pitchFamily="34" charset="0"/>
                </a:rPr>
                <a:t>稅後總收入再提扣</a:t>
              </a:r>
              <a:endParaRPr lang="en-US" altLang="zh-TW" sz="1400" b="1" dirty="0" smtClean="0">
                <a:solidFill>
                  <a:prstClr val="white"/>
                </a:solidFill>
                <a:latin typeface="Agency FB" panose="020B0503020202020204" pitchFamily="34" charset="0"/>
              </a:endParaRPr>
            </a:p>
            <a:p>
              <a:endParaRPr lang="en-US" altLang="zh-TW" sz="1400" b="1" dirty="0" smtClean="0">
                <a:solidFill>
                  <a:prstClr val="white"/>
                </a:solidFill>
                <a:latin typeface="Agency FB" panose="020B0503020202020204" pitchFamily="34" charset="0"/>
              </a:endParaRPr>
            </a:p>
            <a:p>
              <a:r>
                <a:rPr lang="zh-TW" altLang="en-US" sz="1400" b="1" dirty="0" smtClean="0">
                  <a:solidFill>
                    <a:prstClr val="white"/>
                  </a:solidFill>
                  <a:latin typeface="Agency FB" panose="020B0503020202020204" pitchFamily="34" charset="0"/>
                </a:rPr>
                <a:t>對外服務行政管理費</a:t>
              </a:r>
              <a:r>
                <a:rPr lang="en-US" altLang="zh-TW" sz="1400" b="1" dirty="0" smtClean="0">
                  <a:solidFill>
                    <a:prstClr val="white"/>
                  </a:solidFill>
                  <a:latin typeface="Agency FB" panose="020B0503020202020204" pitchFamily="34" charset="0"/>
                </a:rPr>
                <a:t>=</a:t>
              </a:r>
              <a:r>
                <a:rPr lang="zh-TW" altLang="en-US" sz="1400" b="1" dirty="0" smtClean="0">
                  <a:solidFill>
                    <a:prstClr val="white"/>
                  </a:solidFill>
                  <a:latin typeface="Agency FB" panose="020B0503020202020204" pitchFamily="34" charset="0"/>
                </a:rPr>
                <a:t>稅後總收入</a:t>
              </a:r>
              <a:r>
                <a:rPr lang="en-US" altLang="zh-TW" sz="1400" b="1" dirty="0" smtClean="0">
                  <a:solidFill>
                    <a:prstClr val="white"/>
                  </a:solidFill>
                  <a:latin typeface="Agency FB" panose="020B0503020202020204" pitchFamily="34" charset="0"/>
                </a:rPr>
                <a:t>X</a:t>
              </a:r>
              <a:r>
                <a:rPr lang="zh-TW" altLang="en-US" sz="1400" b="1" dirty="0" smtClean="0">
                  <a:solidFill>
                    <a:prstClr val="white"/>
                  </a:solidFill>
                  <a:latin typeface="Agency FB" panose="020B0503020202020204" pitchFamily="34" charset="0"/>
                </a:rPr>
                <a:t>上述固定比例（</a:t>
              </a:r>
              <a:r>
                <a:rPr lang="en-US" altLang="zh-TW" sz="1400" b="1" dirty="0" smtClean="0">
                  <a:solidFill>
                    <a:prstClr val="white"/>
                  </a:solidFill>
                  <a:latin typeface="Agency FB" panose="020B0503020202020204" pitchFamily="34" charset="0"/>
                </a:rPr>
                <a:t>17%</a:t>
              </a:r>
              <a:r>
                <a:rPr lang="zh-TW" altLang="en-US" sz="1400" b="1" dirty="0" smtClean="0">
                  <a:solidFill>
                    <a:prstClr val="white"/>
                  </a:solidFill>
                  <a:latin typeface="Agency FB" panose="020B0503020202020204" pitchFamily="34" charset="0"/>
                </a:rPr>
                <a:t>）</a:t>
              </a:r>
              <a:endParaRPr lang="en-US" altLang="zh-TW" sz="1400" b="1" dirty="0" smtClean="0">
                <a:solidFill>
                  <a:prstClr val="white"/>
                </a:solidFill>
                <a:latin typeface="Agency FB" panose="020B0503020202020204" pitchFamily="34" charset="0"/>
              </a:endParaRPr>
            </a:p>
            <a:p>
              <a:endParaRPr lang="en-US" altLang="zh-TW" sz="1400" b="1" dirty="0">
                <a:solidFill>
                  <a:prstClr val="white"/>
                </a:solidFill>
                <a:latin typeface="Agency FB" panose="020B0503020202020204" pitchFamily="34" charset="0"/>
              </a:endParaRPr>
            </a:p>
            <a:p>
              <a:endParaRPr lang="en-US" altLang="zh-TW" sz="1400" b="1" dirty="0" smtClean="0">
                <a:solidFill>
                  <a:prstClr val="white"/>
                </a:solidFill>
                <a:latin typeface="Agency FB" panose="020B0503020202020204" pitchFamily="34" charset="0"/>
              </a:endParaRPr>
            </a:p>
          </p:txBody>
        </p:sp>
      </p:grpSp>
      <p:sp>
        <p:nvSpPr>
          <p:cNvPr id="2" name="文字方塊 1"/>
          <p:cNvSpPr txBox="1"/>
          <p:nvPr/>
        </p:nvSpPr>
        <p:spPr>
          <a:xfrm>
            <a:off x="-158578" y="2123107"/>
            <a:ext cx="6932814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>
                <a:solidFill>
                  <a:prstClr val="black">
                    <a:lumMod val="65000"/>
                    <a:lumOff val="3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法源</a:t>
            </a:r>
            <a:r>
              <a:rPr lang="zh-TW" altLang="en-US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依據：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加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值型及非加值型營業稅法第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條規定徵免營業稅規定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7082444" y="6183483"/>
            <a:ext cx="5228705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下載專區：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研發處計畫業務組對外服務專區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http</a:t>
            </a:r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://research.nchu.edu.tw/unit-article/mid/140</a:t>
            </a:r>
            <a:endParaRPr lang="zh-TW" altLang="en-US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219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腦力激盪簡報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188_TF03460637.potx" id="{92B23FB3-097E-4224-B32B-2163A87D04FF}" vid="{E462AC03-3B71-4A9D-A494-FA1F0F6632F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腦力激盪商務簡報</Template>
  <TotalTime>929</TotalTime>
  <Words>215</Words>
  <Application>Microsoft Office PowerPoint</Application>
  <PresentationFormat>寬螢幕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2" baseType="lpstr">
      <vt:lpstr>微软雅黑</vt:lpstr>
      <vt:lpstr>宋体</vt:lpstr>
      <vt:lpstr>細明體</vt:lpstr>
      <vt:lpstr>微軟正黑體</vt:lpstr>
      <vt:lpstr>新細明體</vt:lpstr>
      <vt:lpstr>標楷體</vt:lpstr>
      <vt:lpstr>Agency FB</vt:lpstr>
      <vt:lpstr>Arial</vt:lpstr>
      <vt:lpstr>Palatino Linotype</vt:lpstr>
      <vt:lpstr>Wingdings 2</vt:lpstr>
      <vt:lpstr>腦力激盪簡報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對外服務營業稅懶人包</dc:title>
  <dc:creator>yhchang</dc:creator>
  <cp:lastModifiedBy>yhchang</cp:lastModifiedBy>
  <cp:revision>60</cp:revision>
  <cp:lastPrinted>2020-09-04T01:37:53Z</cp:lastPrinted>
  <dcterms:created xsi:type="dcterms:W3CDTF">2020-08-25T07:49:38Z</dcterms:created>
  <dcterms:modified xsi:type="dcterms:W3CDTF">2020-09-22T07:54:38Z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